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s/slide25.xml" ContentType="application/vnd.openxmlformats-officedocument.presentationml.slide+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Default Extension="xlsx" ContentType="application/vnd.openxmlformats-officedocument.spreadsheetml.sheet"/>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slides/slide22.xml" ContentType="application/vnd.openxmlformats-officedocument.presentationml.slide+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slides/slide32.xml" ContentType="application/vnd.openxmlformats-officedocument.presentationml.slide+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s/slide27.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notesSlides/notesSlide9.xml" ContentType="application/vnd.openxmlformats-officedocument.presentationml.notesSlide+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slides/slide24.xml" ContentType="application/vnd.openxmlformats-officedocument.presentationml.slide+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s/slide21.xml" ContentType="application/vnd.openxmlformats-officedocument.presentationml.slide+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74.xml" ContentType="application/vnd.openxmlformats-officedocument.presentationml.tags+xml"/>
  <Override PartName="/ppt/tags/tag360.xml" ContentType="application/vnd.openxmlformats-officedocument.presentationml.tags+xml"/>
  <Override PartName="/ppt/tags/tag691.xml" ContentType="application/vnd.openxmlformats-officedocument.presentationml.tags+xml"/>
  <Override PartName="/ppt/viewProps.xml" ContentType="application/vnd.openxmlformats-officedocument.presentationml.viewProps+xml"/>
  <Override PartName="/ppt/tags/tag105.xml" ContentType="application/vnd.openxmlformats-officedocument.presentationml.tags+xml"/>
  <Override PartName="/ppt/tags/tag436.xml" ContentType="application/vnd.openxmlformats-officedocument.presentationml.tags+xml"/>
  <Override PartName="/ppt/slideLayouts/slideLayout158.xml" ContentType="application/vnd.openxmlformats-officedocument.presentationml.slideLayout+xml"/>
  <Override PartName="/ppt/tags/tag9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slides/slide34.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s/slide28.xml" ContentType="application/vnd.openxmlformats-officedocument.presentationml.slide+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slides/slide31.xml" ContentType="application/vnd.openxmlformats-officedocument.presentationml.slide+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slides/slide29.xml" ContentType="application/vnd.openxmlformats-officedocument.presentationml.slide+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slides/slide26.xml" ContentType="application/vnd.openxmlformats-officedocument.presentationml.slide+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s/slide23.xml" ContentType="application/vnd.openxmlformats-officedocument.presentationml.slide+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slides/slide33.xml" ContentType="application/vnd.openxmlformats-officedocument.presentationml.slide+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slides/slide30.xml" ContentType="application/vnd.openxmlformats-officedocument.presentationml.slide+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slideLayouts/slideLayout221.xml" ContentType="application/vnd.openxmlformats-officedocument.presentationml.slideLayout+xml"/>
  <Override PartName="/ppt/tags/tag830.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90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70"/>
  </p:notesMasterIdLst>
  <p:handoutMasterIdLst>
    <p:handoutMasterId r:id="rId71"/>
  </p:handoutMasterIdLst>
  <p:sldIdLst>
    <p:sldId id="311" r:id="rId35"/>
    <p:sldId id="414" r:id="rId36"/>
    <p:sldId id="415" r:id="rId37"/>
    <p:sldId id="416" r:id="rId38"/>
    <p:sldId id="417" r:id="rId39"/>
    <p:sldId id="418" r:id="rId40"/>
    <p:sldId id="419" r:id="rId41"/>
    <p:sldId id="420" r:id="rId42"/>
    <p:sldId id="421" r:id="rId43"/>
    <p:sldId id="422" r:id="rId44"/>
    <p:sldId id="425" r:id="rId45"/>
    <p:sldId id="426" r:id="rId46"/>
    <p:sldId id="452" r:id="rId47"/>
    <p:sldId id="453" r:id="rId48"/>
    <p:sldId id="454" r:id="rId49"/>
    <p:sldId id="455" r:id="rId50"/>
    <p:sldId id="456" r:id="rId51"/>
    <p:sldId id="457" r:id="rId52"/>
    <p:sldId id="458" r:id="rId53"/>
    <p:sldId id="459" r:id="rId54"/>
    <p:sldId id="460" r:id="rId55"/>
    <p:sldId id="461" r:id="rId56"/>
    <p:sldId id="462" r:id="rId57"/>
    <p:sldId id="463" r:id="rId58"/>
    <p:sldId id="464" r:id="rId59"/>
    <p:sldId id="465" r:id="rId60"/>
    <p:sldId id="466" r:id="rId61"/>
    <p:sldId id="467" r:id="rId62"/>
    <p:sldId id="468" r:id="rId63"/>
    <p:sldId id="469" r:id="rId64"/>
    <p:sldId id="470" r:id="rId65"/>
    <p:sldId id="471" r:id="rId66"/>
    <p:sldId id="472" r:id="rId67"/>
    <p:sldId id="451" r:id="rId68"/>
    <p:sldId id="424" r:id="rId69"/>
  </p:sldIdLst>
  <p:sldSz cx="9906000" cy="6858000" type="A4"/>
  <p:notesSz cx="6797675" cy="9874250"/>
  <p:custDataLst>
    <p:tags r:id="rId72"/>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8" Type="http://schemas.openxmlformats.org/officeDocument/2006/relationships/slideMaster" Target="slideMasters/slideMaster5.xml"/><Relationship Id="rId51" Type="http://schemas.openxmlformats.org/officeDocument/2006/relationships/slide" Target="slides/slide1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stacked"/>
        <c:ser>
          <c:idx val="0"/>
          <c:order val="0"/>
          <c:tx>
            <c:strRef>
              <c:f>Sheet1!$B$1</c:f>
              <c:strCache>
                <c:ptCount val="1"/>
                <c:pt idx="0">
                  <c:v>2011 -82</c:v>
                </c:pt>
              </c:strCache>
            </c:strRef>
          </c:tx>
          <c:cat>
            <c:numRef>
              <c:f>Sheet1!$A$2:$A$6</c:f>
              <c:numCache>
                <c:formatCode>General</c:formatCode>
                <c:ptCount val="5"/>
                <c:pt idx="0">
                  <c:v>2011</c:v>
                </c:pt>
                <c:pt idx="1">
                  <c:v>2012</c:v>
                </c:pt>
                <c:pt idx="2">
                  <c:v>2013</c:v>
                </c:pt>
                <c:pt idx="3">
                  <c:v>2104</c:v>
                </c:pt>
                <c:pt idx="4">
                  <c:v>2015</c:v>
                </c:pt>
              </c:numCache>
            </c:numRef>
          </c:cat>
          <c:val>
            <c:numRef>
              <c:f>Sheet1!$B$2:$B$6</c:f>
              <c:numCache>
                <c:formatCode>General</c:formatCode>
                <c:ptCount val="5"/>
                <c:pt idx="0">
                  <c:v>82</c:v>
                </c:pt>
              </c:numCache>
            </c:numRef>
          </c:val>
        </c:ser>
        <c:ser>
          <c:idx val="1"/>
          <c:order val="1"/>
          <c:tx>
            <c:strRef>
              <c:f>Sheet1!$C$1</c:f>
              <c:strCache>
                <c:ptCount val="1"/>
                <c:pt idx="0">
                  <c:v>2012-159</c:v>
                </c:pt>
              </c:strCache>
            </c:strRef>
          </c:tx>
          <c:cat>
            <c:numRef>
              <c:f>Sheet1!$A$2:$A$6</c:f>
              <c:numCache>
                <c:formatCode>General</c:formatCode>
                <c:ptCount val="5"/>
                <c:pt idx="0">
                  <c:v>2011</c:v>
                </c:pt>
                <c:pt idx="1">
                  <c:v>2012</c:v>
                </c:pt>
                <c:pt idx="2">
                  <c:v>2013</c:v>
                </c:pt>
                <c:pt idx="3">
                  <c:v>2104</c:v>
                </c:pt>
                <c:pt idx="4">
                  <c:v>2015</c:v>
                </c:pt>
              </c:numCache>
            </c:numRef>
          </c:cat>
          <c:val>
            <c:numRef>
              <c:f>Sheet1!$C$2:$C$6</c:f>
              <c:numCache>
                <c:formatCode>General</c:formatCode>
                <c:ptCount val="5"/>
                <c:pt idx="1">
                  <c:v>159</c:v>
                </c:pt>
              </c:numCache>
            </c:numRef>
          </c:val>
        </c:ser>
        <c:ser>
          <c:idx val="2"/>
          <c:order val="2"/>
          <c:tx>
            <c:strRef>
              <c:f>Sheet1!$D$1</c:f>
              <c:strCache>
                <c:ptCount val="1"/>
                <c:pt idx="0">
                  <c:v>2013-280</c:v>
                </c:pt>
              </c:strCache>
            </c:strRef>
          </c:tx>
          <c:cat>
            <c:numRef>
              <c:f>Sheet1!$A$2:$A$6</c:f>
              <c:numCache>
                <c:formatCode>General</c:formatCode>
                <c:ptCount val="5"/>
                <c:pt idx="0">
                  <c:v>2011</c:v>
                </c:pt>
                <c:pt idx="1">
                  <c:v>2012</c:v>
                </c:pt>
                <c:pt idx="2">
                  <c:v>2013</c:v>
                </c:pt>
                <c:pt idx="3">
                  <c:v>2104</c:v>
                </c:pt>
                <c:pt idx="4">
                  <c:v>2015</c:v>
                </c:pt>
              </c:numCache>
            </c:numRef>
          </c:cat>
          <c:val>
            <c:numRef>
              <c:f>Sheet1!$D$2:$D$6</c:f>
              <c:numCache>
                <c:formatCode>General</c:formatCode>
                <c:ptCount val="5"/>
                <c:pt idx="2">
                  <c:v>280</c:v>
                </c:pt>
              </c:numCache>
            </c:numRef>
          </c:val>
        </c:ser>
        <c:ser>
          <c:idx val="3"/>
          <c:order val="3"/>
          <c:tx>
            <c:strRef>
              <c:f>Sheet1!$E$1</c:f>
              <c:strCache>
                <c:ptCount val="1"/>
                <c:pt idx="0">
                  <c:v>2014-516</c:v>
                </c:pt>
              </c:strCache>
            </c:strRef>
          </c:tx>
          <c:cat>
            <c:numRef>
              <c:f>Sheet1!$A$2:$A$6</c:f>
              <c:numCache>
                <c:formatCode>General</c:formatCode>
                <c:ptCount val="5"/>
                <c:pt idx="0">
                  <c:v>2011</c:v>
                </c:pt>
                <c:pt idx="1">
                  <c:v>2012</c:v>
                </c:pt>
                <c:pt idx="2">
                  <c:v>2013</c:v>
                </c:pt>
                <c:pt idx="3">
                  <c:v>2104</c:v>
                </c:pt>
                <c:pt idx="4">
                  <c:v>2015</c:v>
                </c:pt>
              </c:numCache>
            </c:numRef>
          </c:cat>
          <c:val>
            <c:numRef>
              <c:f>Sheet1!$E$2:$E$6</c:f>
              <c:numCache>
                <c:formatCode>General</c:formatCode>
                <c:ptCount val="5"/>
                <c:pt idx="3">
                  <c:v>516</c:v>
                </c:pt>
              </c:numCache>
            </c:numRef>
          </c:val>
        </c:ser>
        <c:ser>
          <c:idx val="4"/>
          <c:order val="4"/>
          <c:tx>
            <c:strRef>
              <c:f>Sheet1!$F$1</c:f>
              <c:strCache>
                <c:ptCount val="1"/>
                <c:pt idx="0">
                  <c:v>2015-700+</c:v>
                </c:pt>
              </c:strCache>
            </c:strRef>
          </c:tx>
          <c:cat>
            <c:numRef>
              <c:f>Sheet1!$A$2:$A$6</c:f>
              <c:numCache>
                <c:formatCode>General</c:formatCode>
                <c:ptCount val="5"/>
                <c:pt idx="0">
                  <c:v>2011</c:v>
                </c:pt>
                <c:pt idx="1">
                  <c:v>2012</c:v>
                </c:pt>
                <c:pt idx="2">
                  <c:v>2013</c:v>
                </c:pt>
                <c:pt idx="3">
                  <c:v>2104</c:v>
                </c:pt>
                <c:pt idx="4">
                  <c:v>2015</c:v>
                </c:pt>
              </c:numCache>
            </c:numRef>
          </c:cat>
          <c:val>
            <c:numRef>
              <c:f>Sheet1!$F$2:$F$6</c:f>
              <c:numCache>
                <c:formatCode>General</c:formatCode>
                <c:ptCount val="5"/>
                <c:pt idx="4">
                  <c:v>700</c:v>
                </c:pt>
              </c:numCache>
            </c:numRef>
          </c:val>
        </c:ser>
        <c:overlap val="100"/>
        <c:axId val="169568512"/>
        <c:axId val="169574400"/>
      </c:barChart>
      <c:catAx>
        <c:axId val="169568512"/>
        <c:scaling>
          <c:orientation val="minMax"/>
        </c:scaling>
        <c:axPos val="b"/>
        <c:numFmt formatCode="General" sourceLinked="1"/>
        <c:tickLblPos val="nextTo"/>
        <c:crossAx val="169574400"/>
        <c:crosses val="autoZero"/>
        <c:auto val="1"/>
        <c:lblAlgn val="ctr"/>
        <c:lblOffset val="100"/>
      </c:catAx>
      <c:valAx>
        <c:axId val="169574400"/>
        <c:scaling>
          <c:orientation val="minMax"/>
        </c:scaling>
        <c:axPos val="l"/>
        <c:majorGridlines/>
        <c:numFmt formatCode="General" sourceLinked="1"/>
        <c:tickLblPos val="nextTo"/>
        <c:crossAx val="169568512"/>
        <c:crosses val="autoZero"/>
        <c:crossBetween val="between"/>
      </c:valAx>
    </c:plotArea>
    <c:legend>
      <c:legendPos val="r"/>
      <c:layout/>
    </c:legend>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34</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11</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12</a:t>
            </a:fld>
            <a:endParaRPr lang="en-US" dirty="0">
              <a:solidFill>
                <a:prstClr val="black"/>
              </a:solidFill>
            </a:endParaRPr>
          </a:p>
        </p:txBody>
      </p:sp>
    </p:spTree>
    <p:extLst>
      <p:ext uri="{BB962C8B-B14F-4D97-AF65-F5344CB8AC3E}">
        <p14:creationId xmlns="" xmlns:p14="http://schemas.microsoft.com/office/powerpoint/2010/main"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 xmlns:p14="http://schemas.microsoft.com/office/powerpoint/2010/main"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p14="http://schemas.microsoft.com/office/powerpoint/2010/main" xmlns=""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xmlns=""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 xmlns:p14="http://schemas.microsoft.com/office/powerpoint/2010/main"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10/12/2016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0.xml"/><Relationship Id="rId1" Type="http://schemas.openxmlformats.org/officeDocument/2006/relationships/vmlDrawing" Target="../drawings/vmlDrawing244.vml"/><Relationship Id="rId4" Type="http://schemas.openxmlformats.org/officeDocument/2006/relationships/oleObject" Target="../embeddings/oleObject24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9.xml"/><Relationship Id="rId1" Type="http://schemas.openxmlformats.org/officeDocument/2006/relationships/vmlDrawing" Target="../drawings/vmlDrawing245.vml"/><Relationship Id="rId4" Type="http://schemas.openxmlformats.org/officeDocument/2006/relationships/oleObject" Target="../embeddings/oleObject246.bin"/></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8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9.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9.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9.xml"/></Relationships>
</file>

<file path=ppt/slides/_rels/slide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4.xml"/><Relationship Id="rId1" Type="http://schemas.openxmlformats.org/officeDocument/2006/relationships/vmlDrawing" Target="../drawings/vmlDrawing246.vml"/><Relationship Id="rId4" Type="http://schemas.openxmlformats.org/officeDocument/2006/relationships/oleObject" Target="../embeddings/oleObject247.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Overview</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Power of AWS</a:t>
            </a:r>
          </a:p>
        </p:txBody>
      </p:sp>
      <p:sp>
        <p:nvSpPr>
          <p:cNvPr id="9" name="TextBox 8"/>
          <p:cNvSpPr txBox="1"/>
          <p:nvPr/>
        </p:nvSpPr>
        <p:spPr>
          <a:xfrm>
            <a:off x="1181100" y="1663700"/>
            <a:ext cx="8089900" cy="2616101"/>
          </a:xfrm>
          <a:prstGeom prst="rect">
            <a:avLst/>
          </a:prstGeom>
          <a:noFill/>
        </p:spPr>
        <p:txBody>
          <a:bodyPr wrap="square" rtlCol="0">
            <a:spAutoFit/>
          </a:bodyPr>
          <a:lstStyle/>
          <a:p>
            <a:r>
              <a:rPr lang="en-US" sz="2400" b="1" dirty="0" smtClean="0">
                <a:solidFill>
                  <a:schemeClr val="tx2">
                    <a:lumMod val="50000"/>
                  </a:schemeClr>
                </a:solidFill>
              </a:rPr>
              <a:t>Invention requires two things : </a:t>
            </a:r>
          </a:p>
          <a:p>
            <a:endParaRPr lang="en-US" sz="2400" b="1" dirty="0" smtClean="0">
              <a:solidFill>
                <a:schemeClr val="tx2">
                  <a:lumMod val="50000"/>
                </a:schemeClr>
              </a:solidFill>
            </a:endParaRPr>
          </a:p>
          <a:p>
            <a:pPr marL="457200" indent="-457200">
              <a:buFont typeface="+mj-lt"/>
              <a:buAutoNum type="arabicPeriod"/>
            </a:pPr>
            <a:r>
              <a:rPr lang="en-US" sz="2400" b="1" dirty="0" smtClean="0">
                <a:solidFill>
                  <a:schemeClr val="tx2">
                    <a:lumMod val="50000"/>
                  </a:schemeClr>
                </a:solidFill>
              </a:rPr>
              <a:t>The ability to try a lot of experiments and </a:t>
            </a:r>
          </a:p>
          <a:p>
            <a:pPr marL="457200" indent="-457200">
              <a:buFont typeface="+mj-lt"/>
              <a:buAutoNum type="arabicPeriod"/>
            </a:pPr>
            <a:endParaRPr lang="en-US" sz="2400" b="1" dirty="0" smtClean="0">
              <a:solidFill>
                <a:schemeClr val="tx2">
                  <a:lumMod val="50000"/>
                </a:schemeClr>
              </a:solidFill>
            </a:endParaRPr>
          </a:p>
          <a:p>
            <a:pPr marL="457200" indent="-457200">
              <a:buFont typeface="+mj-lt"/>
              <a:buAutoNum type="arabicPeriod"/>
            </a:pPr>
            <a:r>
              <a:rPr lang="en-US" sz="2400" b="1" dirty="0" smtClean="0">
                <a:solidFill>
                  <a:schemeClr val="tx2">
                    <a:lumMod val="50000"/>
                  </a:schemeClr>
                </a:solidFill>
              </a:rPr>
              <a:t>Not having to live with the collateral damage of failed experiments  </a:t>
            </a:r>
          </a:p>
          <a:p>
            <a:endParaRPr lang="en-US" sz="2000" dirty="0" err="1"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788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A Brief Time Line of AWS</a:t>
            </a:r>
          </a:p>
        </p:txBody>
      </p:sp>
      <p:sp>
        <p:nvSpPr>
          <p:cNvPr id="8" name="TextBox 7"/>
          <p:cNvSpPr txBox="1"/>
          <p:nvPr/>
        </p:nvSpPr>
        <p:spPr>
          <a:xfrm>
            <a:off x="800100" y="1371601"/>
            <a:ext cx="8559800" cy="5632311"/>
          </a:xfrm>
          <a:prstGeom prst="rect">
            <a:avLst/>
          </a:prstGeom>
          <a:noFill/>
        </p:spPr>
        <p:txBody>
          <a:bodyPr wrap="square" rtlCol="0">
            <a:spAutoFit/>
          </a:bodyPr>
          <a:lstStyle/>
          <a:p>
            <a:pPr>
              <a:buFont typeface="Arial" pitchFamily="34" charset="0"/>
              <a:buChar char="•"/>
            </a:pPr>
            <a:r>
              <a:rPr lang="en-US" sz="2000" dirty="0" smtClean="0">
                <a:solidFill>
                  <a:schemeClr val="tx2">
                    <a:lumMod val="50000"/>
                  </a:schemeClr>
                </a:solidFill>
              </a:rPr>
              <a:t> </a:t>
            </a:r>
            <a:r>
              <a:rPr lang="en-US" sz="2000" b="1" dirty="0" smtClean="0">
                <a:solidFill>
                  <a:schemeClr val="tx2">
                    <a:lumMod val="50000"/>
                  </a:schemeClr>
                </a:solidFill>
              </a:rPr>
              <a:t>2003 -  Chris Pinkman &amp; Benjamin Black present a paper on  what Amazon’s own internal infrastructure should look like .</a:t>
            </a: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Suggested selling it as a service and prepared a business case .</a:t>
            </a: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SQS officially launched in 2004.</a:t>
            </a: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AWS officially launched in 2006.</a:t>
            </a:r>
          </a:p>
          <a:p>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2007 over 1,80,000 developers on the platform. </a:t>
            </a:r>
          </a:p>
          <a:p>
            <a:pPr>
              <a:buFont typeface="Arial" pitchFamily="34" charset="0"/>
              <a:buChar char="•"/>
            </a:pPr>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2010 all of amazon.com moved over .</a:t>
            </a:r>
          </a:p>
          <a:p>
            <a:pPr>
              <a:buFont typeface="Arial" pitchFamily="34" charset="0"/>
              <a:buChar char="•"/>
            </a:pPr>
            <a:endParaRPr lang="en-US" sz="2000" b="1" dirty="0" smtClean="0">
              <a:solidFill>
                <a:schemeClr val="tx2">
                  <a:lumMod val="50000"/>
                </a:schemeClr>
              </a:solidFill>
            </a:endParaRPr>
          </a:p>
          <a:p>
            <a:pPr>
              <a:buFont typeface="Arial" pitchFamily="34" charset="0"/>
              <a:buChar char="•"/>
            </a:pPr>
            <a:r>
              <a:rPr lang="en-US" sz="2000" b="1" dirty="0" smtClean="0">
                <a:solidFill>
                  <a:schemeClr val="tx2">
                    <a:lumMod val="50000"/>
                  </a:schemeClr>
                </a:solidFill>
              </a:rPr>
              <a:t> 2012 First Re-Invent Conference .</a:t>
            </a:r>
          </a:p>
          <a:p>
            <a:endParaRPr lang="en-US" sz="2000" dirty="0" smtClean="0">
              <a:solidFill>
                <a:schemeClr val="tx2">
                  <a:lumMod val="50000"/>
                </a:schemeClr>
              </a:solidFill>
            </a:endParaRPr>
          </a:p>
          <a:p>
            <a:endParaRPr lang="en-US" sz="2000" dirty="0" smtClean="0">
              <a:solidFill>
                <a:schemeClr val="tx2">
                  <a:lumMod val="50000"/>
                </a:schemeClr>
              </a:solidFill>
            </a:endParaRPr>
          </a:p>
          <a:p>
            <a:endParaRPr lang="en-US" sz="2000" dirty="0" smtClean="0">
              <a:solidFill>
                <a:schemeClr val="tx2">
                  <a:lumMod val="50000"/>
                </a:schemeClr>
              </a:solidFill>
            </a:endParaRPr>
          </a:p>
          <a:p>
            <a:pPr marL="457200" indent="-457200"/>
            <a:r>
              <a:rPr lang="en-US" sz="2000" dirty="0" smtClean="0">
                <a:solidFill>
                  <a:schemeClr val="tx2">
                    <a:lumMod val="50000"/>
                  </a:schemeClr>
                </a:solidFill>
              </a:rPr>
              <a:t> </a:t>
            </a: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90146"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Contd.,</a:t>
            </a:r>
          </a:p>
        </p:txBody>
      </p:sp>
      <p:sp>
        <p:nvSpPr>
          <p:cNvPr id="7" name="TextBox 6"/>
          <p:cNvSpPr txBox="1"/>
          <p:nvPr/>
        </p:nvSpPr>
        <p:spPr>
          <a:xfrm>
            <a:off x="850900" y="1905000"/>
            <a:ext cx="7620000" cy="2246769"/>
          </a:xfrm>
          <a:prstGeom prst="rect">
            <a:avLst/>
          </a:prstGeom>
          <a:noFill/>
        </p:spPr>
        <p:txBody>
          <a:bodyPr wrap="square" rtlCol="0">
            <a:spAutoFit/>
          </a:bodyPr>
          <a:lstStyle/>
          <a:p>
            <a:pPr marL="457200" indent="-457200">
              <a:buFont typeface="Arial" pitchFamily="34" charset="0"/>
              <a:buChar char="•"/>
            </a:pPr>
            <a:r>
              <a:rPr lang="en-US" sz="2000" b="1" dirty="0" smtClean="0">
                <a:solidFill>
                  <a:schemeClr val="tx2">
                    <a:lumMod val="50000"/>
                  </a:schemeClr>
                </a:solidFill>
              </a:rPr>
              <a:t>2013 Certifications Launched.</a:t>
            </a:r>
          </a:p>
          <a:p>
            <a:pPr marL="457200" indent="-457200"/>
            <a:endParaRPr lang="en-US" sz="2000" b="1" dirty="0" smtClean="0">
              <a:solidFill>
                <a:schemeClr val="tx2">
                  <a:lumMod val="50000"/>
                </a:schemeClr>
              </a:solidFill>
            </a:endParaRPr>
          </a:p>
          <a:p>
            <a:pPr marL="457200" indent="-457200">
              <a:buFont typeface="Arial" pitchFamily="34" charset="0"/>
              <a:buChar char="•"/>
            </a:pPr>
            <a:r>
              <a:rPr lang="en-US" sz="2000" b="1" dirty="0" smtClean="0">
                <a:solidFill>
                  <a:schemeClr val="tx2">
                    <a:lumMod val="50000"/>
                  </a:schemeClr>
                </a:solidFill>
              </a:rPr>
              <a:t>2014 Committed to achieve 100% renewable energy usage for its global footprint .</a:t>
            </a:r>
          </a:p>
          <a:p>
            <a:pPr marL="457200" indent="-457200">
              <a:buFont typeface="Arial" pitchFamily="34" charset="0"/>
              <a:buChar char="•"/>
            </a:pPr>
            <a:endParaRPr lang="en-US" sz="2000" b="1" dirty="0" smtClean="0">
              <a:solidFill>
                <a:schemeClr val="tx2">
                  <a:lumMod val="50000"/>
                </a:schemeClr>
              </a:solidFill>
            </a:endParaRPr>
          </a:p>
          <a:p>
            <a:pPr marL="457200" indent="-457200">
              <a:buFont typeface="Arial" pitchFamily="34" charset="0"/>
              <a:buChar char="•"/>
            </a:pPr>
            <a:r>
              <a:rPr lang="en-US" sz="2000" b="1" dirty="0" smtClean="0">
                <a:solidFill>
                  <a:schemeClr val="tx2">
                    <a:lumMod val="50000"/>
                  </a:schemeClr>
                </a:solidFill>
              </a:rPr>
              <a:t>2015 AWS breaks out its revenue , $6 Billion USD per annum and growing close to 90% year on year </a:t>
            </a:r>
            <a:r>
              <a:rPr lang="en-US" sz="1400" b="1" dirty="0" smtClean="0">
                <a:solidFill>
                  <a:schemeClr val="tx2">
                    <a:lumMod val="50000"/>
                  </a:schemeClr>
                </a:solidFill>
              </a:rPr>
              <a:t>.</a:t>
            </a:r>
            <a:endParaRPr lang="en-US" sz="1400" b="1" dirty="0" err="1" smtClean="0">
              <a:solidFill>
                <a:schemeClr val="tx2">
                  <a:lumMod val="50000"/>
                </a:schemeClr>
              </a:solidFill>
            </a:endParaRP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 New Service Announcements &amp; Updates </a:t>
            </a:r>
            <a:endParaRPr lang="en-US" dirty="0"/>
          </a:p>
        </p:txBody>
      </p:sp>
      <p:graphicFrame>
        <p:nvGraphicFramePr>
          <p:cNvPr id="8" name="Content Placeholder 7"/>
          <p:cNvGraphicFramePr>
            <a:graphicFrameLocks noGrp="1"/>
          </p:cNvGraphicFramePr>
          <p:nvPr>
            <p:ph sz="quarter" idx="10"/>
          </p:nvPr>
        </p:nvGraphicFramePr>
        <p:xfrm>
          <a:off x="317500" y="1511300"/>
          <a:ext cx="9267825" cy="45847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Gartner’s Magic Quadrant</a:t>
            </a:r>
            <a:endParaRPr lang="en-US" dirty="0"/>
          </a:p>
        </p:txBody>
      </p:sp>
      <p:pic>
        <p:nvPicPr>
          <p:cNvPr id="678914" name="Picture 2"/>
          <p:cNvPicPr>
            <a:picLocks noGrp="1" noChangeAspect="1" noChangeArrowheads="1"/>
          </p:cNvPicPr>
          <p:nvPr>
            <p:ph sz="quarter" idx="10"/>
          </p:nvPr>
        </p:nvPicPr>
        <p:blipFill>
          <a:blip r:embed="rId2" cstate="print"/>
          <a:srcRect/>
          <a:stretch>
            <a:fillRect/>
          </a:stretch>
        </p:blipFill>
        <p:spPr bwMode="auto">
          <a:xfrm>
            <a:off x="304800" y="1524000"/>
            <a:ext cx="8940800" cy="44999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and Components - The AWS Platform</a:t>
            </a:r>
            <a:endParaRPr lang="en-US" dirty="0"/>
          </a:p>
        </p:txBody>
      </p:sp>
      <p:pic>
        <p:nvPicPr>
          <p:cNvPr id="679938" name="Picture 2"/>
          <p:cNvPicPr>
            <a:picLocks noGrp="1" noChangeAspect="1" noChangeArrowheads="1"/>
          </p:cNvPicPr>
          <p:nvPr>
            <p:ph sz="quarter" idx="10"/>
          </p:nvPr>
        </p:nvPicPr>
        <p:blipFill>
          <a:blip r:embed="rId2" cstate="print"/>
          <a:srcRect/>
          <a:stretch>
            <a:fillRect/>
          </a:stretch>
        </p:blipFill>
        <p:spPr bwMode="auto">
          <a:xfrm>
            <a:off x="584200" y="1504950"/>
            <a:ext cx="4076700" cy="552450"/>
          </a:xfrm>
          <a:prstGeom prst="rect">
            <a:avLst/>
          </a:prstGeom>
          <a:noFill/>
          <a:ln w="9525">
            <a:noFill/>
            <a:miter lim="800000"/>
            <a:headEnd/>
            <a:tailEnd/>
          </a:ln>
        </p:spPr>
      </p:pic>
      <p:pic>
        <p:nvPicPr>
          <p:cNvPr id="679939" name="Picture 3"/>
          <p:cNvPicPr>
            <a:picLocks noChangeAspect="1" noChangeArrowheads="1"/>
          </p:cNvPicPr>
          <p:nvPr/>
        </p:nvPicPr>
        <p:blipFill>
          <a:blip r:embed="rId3" cstate="print"/>
          <a:srcRect/>
          <a:stretch>
            <a:fillRect/>
          </a:stretch>
        </p:blipFill>
        <p:spPr bwMode="auto">
          <a:xfrm>
            <a:off x="4826000" y="1498599"/>
            <a:ext cx="4724400" cy="571501"/>
          </a:xfrm>
          <a:prstGeom prst="rect">
            <a:avLst/>
          </a:prstGeom>
          <a:noFill/>
          <a:ln w="9525">
            <a:noFill/>
            <a:miter lim="800000"/>
            <a:headEnd/>
            <a:tailEnd/>
          </a:ln>
        </p:spPr>
      </p:pic>
      <p:pic>
        <p:nvPicPr>
          <p:cNvPr id="679940" name="Picture 4"/>
          <p:cNvPicPr>
            <a:picLocks noChangeAspect="1" noChangeArrowheads="1"/>
          </p:cNvPicPr>
          <p:nvPr/>
        </p:nvPicPr>
        <p:blipFill>
          <a:blip r:embed="rId4" cstate="print"/>
          <a:srcRect/>
          <a:stretch>
            <a:fillRect/>
          </a:stretch>
        </p:blipFill>
        <p:spPr bwMode="auto">
          <a:xfrm>
            <a:off x="673100" y="2316163"/>
            <a:ext cx="2819400" cy="439737"/>
          </a:xfrm>
          <a:prstGeom prst="rect">
            <a:avLst/>
          </a:prstGeom>
          <a:noFill/>
          <a:ln w="9525">
            <a:noFill/>
            <a:miter lim="800000"/>
            <a:headEnd/>
            <a:tailEnd/>
          </a:ln>
        </p:spPr>
      </p:pic>
      <p:pic>
        <p:nvPicPr>
          <p:cNvPr id="679941" name="Picture 5"/>
          <p:cNvPicPr>
            <a:picLocks noChangeAspect="1" noChangeArrowheads="1"/>
          </p:cNvPicPr>
          <p:nvPr/>
        </p:nvPicPr>
        <p:blipFill>
          <a:blip r:embed="rId5" cstate="print"/>
          <a:srcRect/>
          <a:stretch>
            <a:fillRect/>
          </a:stretch>
        </p:blipFill>
        <p:spPr bwMode="auto">
          <a:xfrm>
            <a:off x="3632199" y="2324100"/>
            <a:ext cx="2768601" cy="431801"/>
          </a:xfrm>
          <a:prstGeom prst="rect">
            <a:avLst/>
          </a:prstGeom>
          <a:noFill/>
          <a:ln w="9525">
            <a:noFill/>
            <a:miter lim="800000"/>
            <a:headEnd/>
            <a:tailEnd/>
          </a:ln>
        </p:spPr>
      </p:pic>
      <p:pic>
        <p:nvPicPr>
          <p:cNvPr id="679942" name="Picture 6"/>
          <p:cNvPicPr>
            <a:picLocks noChangeAspect="1" noChangeArrowheads="1"/>
          </p:cNvPicPr>
          <p:nvPr/>
        </p:nvPicPr>
        <p:blipFill>
          <a:blip r:embed="rId6" cstate="print"/>
          <a:srcRect/>
          <a:stretch>
            <a:fillRect/>
          </a:stretch>
        </p:blipFill>
        <p:spPr bwMode="auto">
          <a:xfrm>
            <a:off x="6557963" y="2286000"/>
            <a:ext cx="2954337" cy="444500"/>
          </a:xfrm>
          <a:prstGeom prst="rect">
            <a:avLst/>
          </a:prstGeom>
          <a:noFill/>
          <a:ln w="9525">
            <a:noFill/>
            <a:miter lim="800000"/>
            <a:headEnd/>
            <a:tailEnd/>
          </a:ln>
        </p:spPr>
      </p:pic>
      <p:pic>
        <p:nvPicPr>
          <p:cNvPr id="679943" name="Picture 7"/>
          <p:cNvPicPr>
            <a:picLocks noChangeAspect="1" noChangeArrowheads="1"/>
          </p:cNvPicPr>
          <p:nvPr/>
        </p:nvPicPr>
        <p:blipFill>
          <a:blip r:embed="rId7" cstate="print"/>
          <a:srcRect/>
          <a:stretch>
            <a:fillRect/>
          </a:stretch>
        </p:blipFill>
        <p:spPr bwMode="auto">
          <a:xfrm>
            <a:off x="654050" y="2951163"/>
            <a:ext cx="2851150" cy="427037"/>
          </a:xfrm>
          <a:prstGeom prst="rect">
            <a:avLst/>
          </a:prstGeom>
          <a:noFill/>
          <a:ln w="9525">
            <a:noFill/>
            <a:miter lim="800000"/>
            <a:headEnd/>
            <a:tailEnd/>
          </a:ln>
        </p:spPr>
      </p:pic>
      <p:pic>
        <p:nvPicPr>
          <p:cNvPr id="679944" name="Picture 8"/>
          <p:cNvPicPr>
            <a:picLocks noChangeAspect="1" noChangeArrowheads="1"/>
          </p:cNvPicPr>
          <p:nvPr/>
        </p:nvPicPr>
        <p:blipFill>
          <a:blip r:embed="rId8" cstate="print"/>
          <a:srcRect/>
          <a:stretch>
            <a:fillRect/>
          </a:stretch>
        </p:blipFill>
        <p:spPr bwMode="auto">
          <a:xfrm>
            <a:off x="3695700" y="2895600"/>
            <a:ext cx="2743200" cy="469900"/>
          </a:xfrm>
          <a:prstGeom prst="rect">
            <a:avLst/>
          </a:prstGeom>
          <a:noFill/>
          <a:ln w="9525">
            <a:noFill/>
            <a:miter lim="800000"/>
            <a:headEnd/>
            <a:tailEnd/>
          </a:ln>
        </p:spPr>
      </p:pic>
      <p:pic>
        <p:nvPicPr>
          <p:cNvPr id="679945" name="Picture 9"/>
          <p:cNvPicPr>
            <a:picLocks noChangeAspect="1" noChangeArrowheads="1"/>
          </p:cNvPicPr>
          <p:nvPr/>
        </p:nvPicPr>
        <p:blipFill>
          <a:blip r:embed="rId9" cstate="print"/>
          <a:srcRect/>
          <a:stretch>
            <a:fillRect/>
          </a:stretch>
        </p:blipFill>
        <p:spPr bwMode="auto">
          <a:xfrm>
            <a:off x="6578600" y="2878139"/>
            <a:ext cx="2984500" cy="474661"/>
          </a:xfrm>
          <a:prstGeom prst="rect">
            <a:avLst/>
          </a:prstGeom>
          <a:noFill/>
          <a:ln w="9525">
            <a:noFill/>
            <a:miter lim="800000"/>
            <a:headEnd/>
            <a:tailEnd/>
          </a:ln>
        </p:spPr>
      </p:pic>
      <p:pic>
        <p:nvPicPr>
          <p:cNvPr id="679946" name="Picture 10"/>
          <p:cNvPicPr>
            <a:picLocks noChangeAspect="1" noChangeArrowheads="1"/>
          </p:cNvPicPr>
          <p:nvPr/>
        </p:nvPicPr>
        <p:blipFill>
          <a:blip r:embed="rId10" cstate="print"/>
          <a:srcRect/>
          <a:stretch>
            <a:fillRect/>
          </a:stretch>
        </p:blipFill>
        <p:spPr bwMode="auto">
          <a:xfrm>
            <a:off x="673100" y="3629025"/>
            <a:ext cx="2768600" cy="498475"/>
          </a:xfrm>
          <a:prstGeom prst="rect">
            <a:avLst/>
          </a:prstGeom>
          <a:noFill/>
          <a:ln w="9525">
            <a:noFill/>
            <a:miter lim="800000"/>
            <a:headEnd/>
            <a:tailEnd/>
          </a:ln>
        </p:spPr>
      </p:pic>
      <p:pic>
        <p:nvPicPr>
          <p:cNvPr id="679947" name="Picture 11"/>
          <p:cNvPicPr>
            <a:picLocks noChangeAspect="1" noChangeArrowheads="1"/>
          </p:cNvPicPr>
          <p:nvPr/>
        </p:nvPicPr>
        <p:blipFill>
          <a:blip r:embed="rId11" cstate="print"/>
          <a:srcRect/>
          <a:stretch>
            <a:fillRect/>
          </a:stretch>
        </p:blipFill>
        <p:spPr bwMode="auto">
          <a:xfrm>
            <a:off x="3606801" y="3632200"/>
            <a:ext cx="2793999" cy="546100"/>
          </a:xfrm>
          <a:prstGeom prst="rect">
            <a:avLst/>
          </a:prstGeom>
          <a:noFill/>
          <a:ln w="9525">
            <a:noFill/>
            <a:miter lim="800000"/>
            <a:headEnd/>
            <a:tailEnd/>
          </a:ln>
        </p:spPr>
      </p:pic>
      <p:pic>
        <p:nvPicPr>
          <p:cNvPr id="679948" name="Picture 12"/>
          <p:cNvPicPr>
            <a:picLocks noChangeAspect="1" noChangeArrowheads="1"/>
          </p:cNvPicPr>
          <p:nvPr/>
        </p:nvPicPr>
        <p:blipFill>
          <a:blip r:embed="rId12" cstate="print"/>
          <a:srcRect/>
          <a:stretch>
            <a:fillRect/>
          </a:stretch>
        </p:blipFill>
        <p:spPr bwMode="auto">
          <a:xfrm>
            <a:off x="6516689" y="3589339"/>
            <a:ext cx="3059112" cy="576261"/>
          </a:xfrm>
          <a:prstGeom prst="rect">
            <a:avLst/>
          </a:prstGeom>
          <a:noFill/>
          <a:ln w="9525">
            <a:noFill/>
            <a:miter lim="800000"/>
            <a:headEnd/>
            <a:tailEnd/>
          </a:ln>
        </p:spPr>
      </p:pic>
      <p:pic>
        <p:nvPicPr>
          <p:cNvPr id="679949" name="Picture 13"/>
          <p:cNvPicPr>
            <a:picLocks noChangeAspect="1" noChangeArrowheads="1"/>
          </p:cNvPicPr>
          <p:nvPr/>
        </p:nvPicPr>
        <p:blipFill>
          <a:blip r:embed="rId13" cstate="print"/>
          <a:srcRect/>
          <a:stretch>
            <a:fillRect/>
          </a:stretch>
        </p:blipFill>
        <p:spPr bwMode="auto">
          <a:xfrm>
            <a:off x="660400" y="4348163"/>
            <a:ext cx="8902700" cy="541337"/>
          </a:xfrm>
          <a:prstGeom prst="rect">
            <a:avLst/>
          </a:prstGeom>
          <a:noFill/>
          <a:ln w="9525">
            <a:noFill/>
            <a:miter lim="800000"/>
            <a:headEnd/>
            <a:tailEnd/>
          </a:ln>
        </p:spPr>
      </p:pic>
      <p:pic>
        <p:nvPicPr>
          <p:cNvPr id="679950" name="Picture 14"/>
          <p:cNvPicPr>
            <a:picLocks noChangeAspect="1" noChangeArrowheads="1"/>
          </p:cNvPicPr>
          <p:nvPr/>
        </p:nvPicPr>
        <p:blipFill>
          <a:blip r:embed="rId14" cstate="print"/>
          <a:srcRect/>
          <a:stretch>
            <a:fillRect/>
          </a:stretch>
        </p:blipFill>
        <p:spPr bwMode="auto">
          <a:xfrm>
            <a:off x="647700" y="5141913"/>
            <a:ext cx="8978900" cy="446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Global Infrastructure </a:t>
            </a:r>
            <a:endParaRPr lang="en-US" dirty="0"/>
          </a:p>
        </p:txBody>
      </p:sp>
      <p:pic>
        <p:nvPicPr>
          <p:cNvPr id="680962" name="Picture 2"/>
          <p:cNvPicPr>
            <a:picLocks noGrp="1" noChangeAspect="1" noChangeArrowheads="1"/>
          </p:cNvPicPr>
          <p:nvPr>
            <p:ph sz="quarter" idx="10"/>
          </p:nvPr>
        </p:nvPicPr>
        <p:blipFill>
          <a:blip r:embed="rId2" cstate="print"/>
          <a:srcRect/>
          <a:stretch>
            <a:fillRect/>
          </a:stretch>
        </p:blipFill>
        <p:spPr bwMode="auto">
          <a:xfrm>
            <a:off x="947102" y="1211580"/>
            <a:ext cx="7627620" cy="4168140"/>
          </a:xfrm>
          <a:prstGeom prst="rect">
            <a:avLst/>
          </a:prstGeom>
          <a:noFill/>
          <a:ln w="9525">
            <a:noFill/>
            <a:miter lim="800000"/>
            <a:headEnd/>
            <a:tailEnd/>
          </a:ln>
        </p:spPr>
      </p:pic>
      <p:sp>
        <p:nvSpPr>
          <p:cNvPr id="5" name="TextBox 4"/>
          <p:cNvSpPr txBox="1"/>
          <p:nvPr/>
        </p:nvSpPr>
        <p:spPr>
          <a:xfrm>
            <a:off x="1181100" y="5486400"/>
            <a:ext cx="7429500" cy="707886"/>
          </a:xfrm>
          <a:prstGeom prst="rect">
            <a:avLst/>
          </a:prstGeom>
          <a:noFill/>
        </p:spPr>
        <p:txBody>
          <a:bodyPr wrap="square" rtlCol="0">
            <a:spAutoFit/>
          </a:bodyPr>
          <a:lstStyle/>
          <a:p>
            <a:r>
              <a:rPr lang="en-US" sz="2000" b="1" dirty="0" smtClean="0">
                <a:solidFill>
                  <a:schemeClr val="tx2">
                    <a:lumMod val="50000"/>
                  </a:schemeClr>
                </a:solidFill>
              </a:rPr>
              <a:t>11 Regions &amp; 30 Availability Zones – December 2015</a:t>
            </a:r>
          </a:p>
          <a:p>
            <a:r>
              <a:rPr lang="en-US" sz="2000" b="1" dirty="0" smtClean="0">
                <a:solidFill>
                  <a:schemeClr val="tx2">
                    <a:lumMod val="50000"/>
                  </a:schemeClr>
                </a:solidFill>
              </a:rPr>
              <a:t>5 More Regions &amp; 10  More Availability Zones – 2016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Region ? What is an AZ ?</a:t>
            </a:r>
            <a:endParaRPr lang="en-US" dirty="0"/>
          </a:p>
        </p:txBody>
      </p:sp>
      <p:sp>
        <p:nvSpPr>
          <p:cNvPr id="5" name="TextBox 4"/>
          <p:cNvSpPr txBox="1"/>
          <p:nvPr/>
        </p:nvSpPr>
        <p:spPr>
          <a:xfrm>
            <a:off x="457200" y="5143500"/>
            <a:ext cx="9182100" cy="1015663"/>
          </a:xfrm>
          <a:prstGeom prst="rect">
            <a:avLst/>
          </a:prstGeom>
          <a:noFill/>
        </p:spPr>
        <p:txBody>
          <a:bodyPr wrap="square" rtlCol="0">
            <a:spAutoFit/>
          </a:bodyPr>
          <a:lstStyle/>
          <a:p>
            <a:r>
              <a:rPr lang="en-US" sz="2000" b="1" dirty="0" smtClean="0">
                <a:solidFill>
                  <a:schemeClr val="tx2">
                    <a:lumMod val="50000"/>
                  </a:schemeClr>
                </a:solidFill>
              </a:rPr>
              <a:t>A  Region is a geographical area. Each Region consists of 2 (or more)       				Availability Zones </a:t>
            </a:r>
          </a:p>
          <a:p>
            <a:r>
              <a:rPr lang="en-US" sz="2000" b="1" dirty="0" smtClean="0">
                <a:solidFill>
                  <a:schemeClr val="tx2">
                    <a:lumMod val="50000"/>
                  </a:schemeClr>
                </a:solidFill>
              </a:rPr>
              <a:t>                 An Availability Zone (AZ) is simply a Data Center </a:t>
            </a:r>
          </a:p>
        </p:txBody>
      </p:sp>
      <p:pic>
        <p:nvPicPr>
          <p:cNvPr id="681988" name="Picture 4"/>
          <p:cNvPicPr>
            <a:picLocks noGrp="1" noChangeAspect="1" noChangeArrowheads="1"/>
          </p:cNvPicPr>
          <p:nvPr>
            <p:ph sz="quarter" idx="10"/>
          </p:nvPr>
        </p:nvPicPr>
        <p:blipFill>
          <a:blip r:embed="rId2" cstate="print"/>
          <a:srcRect/>
          <a:stretch>
            <a:fillRect/>
          </a:stretch>
        </p:blipFill>
        <p:spPr bwMode="auto">
          <a:xfrm>
            <a:off x="2676842" y="1285240"/>
            <a:ext cx="3482340" cy="3665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Locations</a:t>
            </a:r>
            <a:endParaRPr lang="en-US" dirty="0"/>
          </a:p>
        </p:txBody>
      </p:sp>
      <p:sp>
        <p:nvSpPr>
          <p:cNvPr id="5" name="Content Placeholder 4"/>
          <p:cNvSpPr>
            <a:spLocks noGrp="1"/>
          </p:cNvSpPr>
          <p:nvPr>
            <p:ph sz="quarter" idx="10"/>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a:t>
            </a:r>
            <a:r>
              <a:rPr lang="en-US" sz="2000" dirty="0" smtClean="0"/>
              <a:t>Edge Locations are CDN End Points for Cloud Front </a:t>
            </a:r>
          </a:p>
          <a:p>
            <a:endParaRPr lang="en-US" sz="2000" dirty="0" smtClean="0"/>
          </a:p>
          <a:p>
            <a:pPr>
              <a:buNone/>
            </a:pPr>
            <a:r>
              <a:rPr lang="en-US" sz="2000" dirty="0" smtClean="0"/>
              <a:t>     	     There are many more Edge Locations than Regions </a:t>
            </a:r>
          </a:p>
          <a:p>
            <a:pPr lvl="3">
              <a:buNone/>
            </a:pPr>
            <a:r>
              <a:rPr lang="en-US" sz="2000" dirty="0" smtClean="0"/>
              <a:t>                Currently there are over 50 Edge Locations </a:t>
            </a:r>
            <a:endParaRPr lang="en-US" sz="2000" dirty="0"/>
          </a:p>
        </p:txBody>
      </p:sp>
      <p:sp>
        <p:nvSpPr>
          <p:cNvPr id="6" name="Cube 5"/>
          <p:cNvSpPr/>
          <p:nvPr/>
        </p:nvSpPr>
        <p:spPr>
          <a:xfrm>
            <a:off x="3911600" y="2273300"/>
            <a:ext cx="495300" cy="5588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0" name="Cube 9"/>
          <p:cNvSpPr/>
          <p:nvPr/>
        </p:nvSpPr>
        <p:spPr>
          <a:xfrm>
            <a:off x="4089400" y="1879600"/>
            <a:ext cx="546100" cy="7620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Cube 10"/>
          <p:cNvSpPr/>
          <p:nvPr/>
        </p:nvSpPr>
        <p:spPr>
          <a:xfrm>
            <a:off x="4483100" y="2286000"/>
            <a:ext cx="406400" cy="5588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2" name="Cube 11"/>
          <p:cNvSpPr/>
          <p:nvPr/>
        </p:nvSpPr>
        <p:spPr>
          <a:xfrm>
            <a:off x="3975100" y="2933700"/>
            <a:ext cx="584200" cy="7874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3" name="Cube 12"/>
          <p:cNvSpPr/>
          <p:nvPr/>
        </p:nvSpPr>
        <p:spPr>
          <a:xfrm>
            <a:off x="3771900" y="2921000"/>
            <a:ext cx="368300" cy="4191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4" name="Cube 13"/>
          <p:cNvSpPr/>
          <p:nvPr/>
        </p:nvSpPr>
        <p:spPr>
          <a:xfrm>
            <a:off x="4508500" y="2908300"/>
            <a:ext cx="469900" cy="482600"/>
          </a:xfrm>
          <a:prstGeom prst="cub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Look at Today’s Regions </a:t>
            </a:r>
            <a:endParaRPr lang="en-US" dirty="0"/>
          </a:p>
        </p:txBody>
      </p:sp>
      <p:pic>
        <p:nvPicPr>
          <p:cNvPr id="684034" name="Picture 2"/>
          <p:cNvPicPr>
            <a:picLocks noGrp="1" noChangeAspect="1" noChangeArrowheads="1"/>
          </p:cNvPicPr>
          <p:nvPr>
            <p:ph sz="quarter" idx="10"/>
          </p:nvPr>
        </p:nvPicPr>
        <p:blipFill>
          <a:blip r:embed="rId2" cstate="print"/>
          <a:srcRect/>
          <a:stretch>
            <a:fillRect/>
          </a:stretch>
        </p:blipFill>
        <p:spPr bwMode="auto">
          <a:xfrm>
            <a:off x="1512887" y="1511300"/>
            <a:ext cx="6877050"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685058" name="Picture 2"/>
          <p:cNvPicPr>
            <a:picLocks noGrp="1" noChangeAspect="1" noChangeArrowheads="1"/>
          </p:cNvPicPr>
          <p:nvPr>
            <p:ph sz="quarter" idx="10"/>
          </p:nvPr>
        </p:nvPicPr>
        <p:blipFill>
          <a:blip r:embed="rId2" cstate="print"/>
          <a:srcRect/>
          <a:stretch>
            <a:fillRect/>
          </a:stretch>
        </p:blipFill>
        <p:spPr bwMode="auto">
          <a:xfrm>
            <a:off x="505142" y="1753870"/>
            <a:ext cx="8892540" cy="4099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686082" name="Picture 2"/>
          <p:cNvPicPr>
            <a:picLocks noGrp="1" noChangeAspect="1" noChangeArrowheads="1"/>
          </p:cNvPicPr>
          <p:nvPr>
            <p:ph sz="quarter" idx="10"/>
          </p:nvPr>
        </p:nvPicPr>
        <p:blipFill>
          <a:blip r:embed="rId2" cstate="print"/>
          <a:srcRect/>
          <a:stretch>
            <a:fillRect/>
          </a:stretch>
        </p:blipFill>
        <p:spPr bwMode="auto">
          <a:xfrm>
            <a:off x="508952" y="1544320"/>
            <a:ext cx="8884920" cy="4518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AWS </a:t>
            </a:r>
            <a:r>
              <a:rPr lang="en-US" dirty="0" smtClean="0"/>
              <a:t>Services</a:t>
            </a:r>
            <a:endParaRPr lang="en-US" dirty="0"/>
          </a:p>
        </p:txBody>
      </p:sp>
      <p:pic>
        <p:nvPicPr>
          <p:cNvPr id="687108" name="Picture 4"/>
          <p:cNvPicPr>
            <a:picLocks noGrp="1" noChangeAspect="1" noChangeArrowheads="1"/>
          </p:cNvPicPr>
          <p:nvPr>
            <p:ph sz="quarter" idx="10"/>
          </p:nvPr>
        </p:nvPicPr>
        <p:blipFill>
          <a:blip r:embed="rId2" cstate="print"/>
          <a:srcRect/>
          <a:stretch>
            <a:fillRect/>
          </a:stretch>
        </p:blipFill>
        <p:spPr bwMode="auto">
          <a:xfrm>
            <a:off x="257175" y="1920306"/>
            <a:ext cx="9267825" cy="37184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88130" name="Picture 2"/>
          <p:cNvPicPr>
            <a:picLocks noGrp="1" noChangeAspect="1" noChangeArrowheads="1"/>
          </p:cNvPicPr>
          <p:nvPr>
            <p:ph sz="quarter" idx="10"/>
          </p:nvPr>
        </p:nvPicPr>
        <p:blipFill>
          <a:blip r:embed="rId2" cstate="print"/>
          <a:srcRect/>
          <a:stretch>
            <a:fillRect/>
          </a:stretch>
        </p:blipFill>
        <p:spPr bwMode="auto">
          <a:xfrm>
            <a:off x="317500" y="1729338"/>
            <a:ext cx="9267825" cy="41486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89154" name="Picture 2"/>
          <p:cNvPicPr>
            <a:picLocks noGrp="1" noChangeAspect="1" noChangeArrowheads="1"/>
          </p:cNvPicPr>
          <p:nvPr>
            <p:ph sz="quarter" idx="10"/>
          </p:nvPr>
        </p:nvPicPr>
        <p:blipFill>
          <a:blip r:embed="rId2" cstate="print"/>
          <a:srcRect/>
          <a:stretch>
            <a:fillRect/>
          </a:stretch>
        </p:blipFill>
        <p:spPr bwMode="auto">
          <a:xfrm>
            <a:off x="381000" y="1630801"/>
            <a:ext cx="9267825" cy="34820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0179" name="Picture 3"/>
          <p:cNvPicPr>
            <a:picLocks noGrp="1" noChangeAspect="1" noChangeArrowheads="1"/>
          </p:cNvPicPr>
          <p:nvPr>
            <p:ph sz="quarter" idx="10"/>
          </p:nvPr>
        </p:nvPicPr>
        <p:blipFill>
          <a:blip r:embed="rId2" cstate="print"/>
          <a:srcRect/>
          <a:stretch>
            <a:fillRect/>
          </a:stretch>
        </p:blipFill>
        <p:spPr bwMode="auto">
          <a:xfrm>
            <a:off x="556238" y="1511300"/>
            <a:ext cx="8790350"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1202" name="Picture 2"/>
          <p:cNvPicPr>
            <a:picLocks noGrp="1" noChangeAspect="1" noChangeArrowheads="1"/>
          </p:cNvPicPr>
          <p:nvPr>
            <p:ph sz="quarter" idx="10"/>
          </p:nvPr>
        </p:nvPicPr>
        <p:blipFill>
          <a:blip r:embed="rId2" cstate="print"/>
          <a:srcRect/>
          <a:stretch>
            <a:fillRect/>
          </a:stretch>
        </p:blipFill>
        <p:spPr bwMode="auto">
          <a:xfrm>
            <a:off x="317500" y="1752113"/>
            <a:ext cx="9267825" cy="41030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2226" name="Picture 2"/>
          <p:cNvPicPr>
            <a:picLocks noGrp="1" noChangeAspect="1" noChangeArrowheads="1"/>
          </p:cNvPicPr>
          <p:nvPr>
            <p:ph sz="quarter" idx="10"/>
          </p:nvPr>
        </p:nvPicPr>
        <p:blipFill>
          <a:blip r:embed="rId2" cstate="print"/>
          <a:srcRect/>
          <a:stretch>
            <a:fillRect/>
          </a:stretch>
        </p:blipFill>
        <p:spPr bwMode="auto">
          <a:xfrm>
            <a:off x="342900" y="1525993"/>
            <a:ext cx="9267825" cy="379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3250" name="Picture 2"/>
          <p:cNvPicPr>
            <a:picLocks noGrp="1" noChangeAspect="1" noChangeArrowheads="1"/>
          </p:cNvPicPr>
          <p:nvPr>
            <p:ph sz="quarter" idx="10"/>
          </p:nvPr>
        </p:nvPicPr>
        <p:blipFill>
          <a:blip r:embed="rId2" cstate="print"/>
          <a:srcRect/>
          <a:stretch>
            <a:fillRect/>
          </a:stretch>
        </p:blipFill>
        <p:spPr bwMode="auto">
          <a:xfrm>
            <a:off x="317500" y="1659282"/>
            <a:ext cx="9267825" cy="42887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4274" name="Picture 2"/>
          <p:cNvPicPr>
            <a:picLocks noGrp="1" noChangeAspect="1" noChangeArrowheads="1"/>
          </p:cNvPicPr>
          <p:nvPr>
            <p:ph sz="quarter" idx="10"/>
          </p:nvPr>
        </p:nvPicPr>
        <p:blipFill>
          <a:blip r:embed="rId2" cstate="print"/>
          <a:srcRect/>
          <a:stretch>
            <a:fillRect/>
          </a:stretch>
        </p:blipFill>
        <p:spPr bwMode="auto">
          <a:xfrm>
            <a:off x="317500" y="2191454"/>
            <a:ext cx="9267825" cy="32243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5300" name="Picture 4"/>
          <p:cNvPicPr>
            <a:picLocks noGrp="1" noChangeAspect="1" noChangeArrowheads="1"/>
          </p:cNvPicPr>
          <p:nvPr>
            <p:ph sz="quarter" idx="10"/>
          </p:nvPr>
        </p:nvPicPr>
        <p:blipFill>
          <a:blip r:embed="rId2" cstate="print"/>
          <a:srcRect/>
          <a:stretch>
            <a:fillRect/>
          </a:stretch>
        </p:blipFill>
        <p:spPr bwMode="auto">
          <a:xfrm>
            <a:off x="394935" y="1511300"/>
            <a:ext cx="9112954"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AWS Services</a:t>
            </a:r>
            <a:endParaRPr lang="en-US" dirty="0"/>
          </a:p>
        </p:txBody>
      </p:sp>
      <p:pic>
        <p:nvPicPr>
          <p:cNvPr id="696322" name="Picture 2"/>
          <p:cNvPicPr>
            <a:picLocks noGrp="1" noChangeAspect="1" noChangeArrowheads="1"/>
          </p:cNvPicPr>
          <p:nvPr>
            <p:ph sz="quarter" idx="10"/>
          </p:nvPr>
        </p:nvPicPr>
        <p:blipFill>
          <a:blip r:embed="rId2" cstate="print"/>
          <a:srcRect/>
          <a:stretch>
            <a:fillRect/>
          </a:stretch>
        </p:blipFill>
        <p:spPr bwMode="auto">
          <a:xfrm>
            <a:off x="2150906" y="1511300"/>
            <a:ext cx="5601013"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pic>
        <p:nvPicPr>
          <p:cNvPr id="697346" name="Picture 2"/>
          <p:cNvPicPr>
            <a:picLocks noGrp="1" noChangeAspect="1" noChangeArrowheads="1"/>
          </p:cNvPicPr>
          <p:nvPr>
            <p:ph sz="quarter" idx="10"/>
          </p:nvPr>
        </p:nvPicPr>
        <p:blipFill>
          <a:blip r:embed="rId2" cstate="print"/>
          <a:srcRect/>
          <a:stretch>
            <a:fillRect/>
          </a:stretch>
        </p:blipFill>
        <p:spPr bwMode="auto">
          <a:xfrm>
            <a:off x="1408112" y="2733040"/>
            <a:ext cx="7086600" cy="2141220"/>
          </a:xfrm>
          <a:prstGeom prst="rect">
            <a:avLst/>
          </a:prstGeom>
          <a:noFill/>
          <a:ln w="9525">
            <a:noFill/>
            <a:miter lim="800000"/>
            <a:headEnd/>
            <a:tailEnd/>
          </a:ln>
        </p:spPr>
      </p:pic>
      <p:pic>
        <p:nvPicPr>
          <p:cNvPr id="697347" name="Picture 3"/>
          <p:cNvPicPr>
            <a:picLocks noChangeAspect="1" noChangeArrowheads="1"/>
          </p:cNvPicPr>
          <p:nvPr/>
        </p:nvPicPr>
        <p:blipFill>
          <a:blip r:embed="rId3" cstate="print"/>
          <a:srcRect/>
          <a:stretch>
            <a:fillRect/>
          </a:stretch>
        </p:blipFill>
        <p:spPr bwMode="auto">
          <a:xfrm>
            <a:off x="3246438" y="1455738"/>
            <a:ext cx="6334125"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of AWS Services</a:t>
            </a:r>
            <a:endParaRPr lang="en-US" dirty="0"/>
          </a:p>
        </p:txBody>
      </p:sp>
      <p:pic>
        <p:nvPicPr>
          <p:cNvPr id="698370" name="Picture 2"/>
          <p:cNvPicPr>
            <a:picLocks noGrp="1" noChangeAspect="1" noChangeArrowheads="1"/>
          </p:cNvPicPr>
          <p:nvPr>
            <p:ph sz="quarter" idx="10"/>
          </p:nvPr>
        </p:nvPicPr>
        <p:blipFill>
          <a:blip r:embed="rId2" cstate="print"/>
          <a:srcRect/>
          <a:stretch>
            <a:fillRect/>
          </a:stretch>
        </p:blipFill>
        <p:spPr bwMode="auto">
          <a:xfrm>
            <a:off x="317500" y="2084308"/>
            <a:ext cx="9267825" cy="34386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1066800" y="1536700"/>
            <a:ext cx="7886700" cy="4093428"/>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History So Far</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AWS Global Infrastructure</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Regions, Availability Zones ,Edge Locations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Concepts and Components – Part 1</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Concepts and Components – Part 2</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Concepts and Components – Part 3</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AWS Platform</a:t>
            </a:r>
          </a:p>
        </p:txBody>
      </p:sp>
    </p:spTree>
    <p:extLst>
      <p:ext uri="{BB962C8B-B14F-4D97-AF65-F5344CB8AC3E}">
        <p14:creationId xmlns="" xmlns:p14="http://schemas.microsoft.com/office/powerpoint/2010/main" val="111440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The History so far</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AWS Global Infrastructure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Concepts &amp; Components – Part 1</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Concepts  &amp; Components – Part 2</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Concepts &amp; Components – Part 3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AWS  Icons</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AWS</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55803" y="32927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AWS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History of AWS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the AWS Global Infrastructure</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the various types of  Amazon Services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about AWS platform</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B1900B3-A292-4747-BB12-A55D344978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Template>
  <TotalTime>3399</TotalTime>
  <Words>983</Words>
  <Application>Microsoft Office PowerPoint</Application>
  <PresentationFormat>A4 Paper (210x297 mm)</PresentationFormat>
  <Paragraphs>201</Paragraphs>
  <Slides>35</Slides>
  <Notes>10</Notes>
  <HiddenSlides>2</HiddenSlides>
  <MMClips>0</MMClips>
  <ScaleCrop>false</ScaleCrop>
  <HeadingPairs>
    <vt:vector size="6" baseType="variant">
      <vt:variant>
        <vt:lpstr>Theme</vt:lpstr>
      </vt:variant>
      <vt:variant>
        <vt:i4>31</vt:i4>
      </vt:variant>
      <vt:variant>
        <vt:lpstr>Embedded OLE Servers</vt:lpstr>
      </vt:variant>
      <vt:variant>
        <vt:i4>1</vt:i4>
      </vt:variant>
      <vt:variant>
        <vt:lpstr>Slide Titles</vt:lpstr>
      </vt:variant>
      <vt:variant>
        <vt:i4>35</vt:i4>
      </vt:variant>
    </vt:vector>
  </HeadingPairs>
  <TitlesOfParts>
    <vt:vector size="67"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AWS – Overview</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Slide 11</vt:lpstr>
      <vt:lpstr>Slide 12</vt:lpstr>
      <vt:lpstr>AWS – New Service Announcements &amp; Updates </vt:lpstr>
      <vt:lpstr>Gartner’s Magic Quadrant</vt:lpstr>
      <vt:lpstr>Concepts and Components - The AWS Platform</vt:lpstr>
      <vt:lpstr>AWS Global Infrastructure </vt:lpstr>
      <vt:lpstr>What is a Region ? What is an AZ ?</vt:lpstr>
      <vt:lpstr>Edge Locations</vt:lpstr>
      <vt:lpstr>A Brief Look at Today’s Regions </vt:lpstr>
      <vt:lpstr>Contd.,</vt:lpstr>
      <vt:lpstr>Contd.,</vt:lpstr>
      <vt:lpstr>The AWS Services</vt:lpstr>
      <vt:lpstr>AWS Services</vt:lpstr>
      <vt:lpstr>AWS Services</vt:lpstr>
      <vt:lpstr>AWS Services</vt:lpstr>
      <vt:lpstr>AWS Services</vt:lpstr>
      <vt:lpstr>AWS Services</vt:lpstr>
      <vt:lpstr>AWS Services</vt:lpstr>
      <vt:lpstr>AWS Services</vt:lpstr>
      <vt:lpstr>AWS Services</vt:lpstr>
      <vt:lpstr> AWS Services</vt:lpstr>
      <vt:lpstr>AWS Services</vt:lpstr>
      <vt:lpstr>Icons of AWS Services</vt:lpstr>
      <vt:lpstr>Slide 34</vt:lpstr>
      <vt:lpstr>Slide 35</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194</cp:revision>
  <dcterms:created xsi:type="dcterms:W3CDTF">2015-03-06T11:43:58Z</dcterms:created>
  <dcterms:modified xsi:type="dcterms:W3CDTF">2016-10-12T07:01:39Z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